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57" r:id="rId3"/>
    <p:sldId id="271" r:id="rId4"/>
    <p:sldId id="292" r:id="rId5"/>
    <p:sldId id="293" r:id="rId6"/>
    <p:sldId id="294" r:id="rId7"/>
    <p:sldId id="295" r:id="rId8"/>
    <p:sldId id="299" r:id="rId9"/>
    <p:sldId id="300" r:id="rId10"/>
    <p:sldId id="301" r:id="rId11"/>
    <p:sldId id="302" r:id="rId12"/>
    <p:sldId id="273" r:id="rId13"/>
    <p:sldId id="274" r:id="rId14"/>
    <p:sldId id="303" r:id="rId15"/>
    <p:sldId id="304" r:id="rId16"/>
    <p:sldId id="305" r:id="rId17"/>
    <p:sldId id="306" r:id="rId18"/>
    <p:sldId id="310" r:id="rId19"/>
    <p:sldId id="309" r:id="rId20"/>
    <p:sldId id="311" r:id="rId21"/>
    <p:sldId id="283" r:id="rId22"/>
    <p:sldId id="286" r:id="rId23"/>
    <p:sldId id="284" r:id="rId24"/>
    <p:sldId id="287" r:id="rId25"/>
    <p:sldId id="290" r:id="rId26"/>
    <p:sldId id="285" r:id="rId2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E8C005-3172-4E56-9156-FD7870F9423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2018年7月18日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08FAD1D-910E-4884-9F17-0200497759DD}" type="datetime2">
              <a:rPr lang="zh-TW" altLang="en-US" smtClean="0"/>
              <a:pPr/>
              <a:t>2018年7月18日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2869989-EB00-4EE7-BCB5-25BDC5BB29F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9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接點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接點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接點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接點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群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接點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群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接點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接點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E651BAB6-D57F-4C5E-8764-6D560742665E}" type="datetime2">
              <a:rPr lang="zh-TW" altLang="en-US" smtClean="0"/>
              <a:t>2018年7月18日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B2BABD4C-B6CA-4963-88C3-C0C4F579733E}" type="datetime2">
              <a:rPr lang="zh-TW" altLang="en-US" smtClean="0"/>
              <a:t>2018年7月18日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42308290-7967-438F-B258-6439C2EFE191}" type="datetime2">
              <a:rPr lang="zh-TW" altLang="en-US" smtClean="0"/>
              <a:t>2018年7月18日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接點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接點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DA1EAF9D-5E0C-4B22-80D7-8794C2AD3FE2}" type="datetime2">
              <a:rPr lang="zh-TW" altLang="en-US" smtClean="0"/>
              <a:t>2018年7月18日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BEBEB09F-368C-4593-A407-FBDC0ACBF449}" type="datetime2">
              <a:rPr lang="zh-TW" altLang="en-US" smtClean="0"/>
              <a:t>2018年7月18日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E0B62B9C-6019-454F-9147-807C56042A47}" type="datetime2">
              <a:rPr lang="zh-TW" altLang="en-US" smtClean="0"/>
              <a:t>2018年7月18日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接點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群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接點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​​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​​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​​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群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接點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接點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接點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​​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接點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​​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群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接點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​​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群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接點​​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接點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接點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接點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接點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接點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頁尾預留位置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212" name="日期預留位置 211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60362D89-328B-4C1C-91DF-90B105962533}" type="datetime2">
              <a:rPr lang="zh-TW" altLang="en-US" smtClean="0"/>
              <a:t>2018年7月18日</a:t>
            </a:fld>
            <a:endParaRPr lang="zh-TW" altLang="en-US" dirty="0"/>
          </a:p>
        </p:txBody>
      </p:sp>
      <p:sp>
        <p:nvSpPr>
          <p:cNvPr id="214" name="投影片編號預留位置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接點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接點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群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接點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60" name="直線接點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2C920A-45FE-416B-A36D-F2747F70A79D}" type="datetime2">
              <a:rPr lang="zh-TW" altLang="en-US" smtClean="0"/>
              <a:t>2018年7月18日</a:t>
            </a:fld>
            <a:endParaRPr lang="zh-TW" altLang="en-US" dirty="0"/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接點​​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接點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群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接點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9" name="直線接點​​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群組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接點​​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​​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​​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​​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​​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​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​​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接點​​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​​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​​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群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接點​​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接點​​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接點​​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接點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接點​​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接點​​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​​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​​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​​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群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接點​​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​​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​​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​​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​​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群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接點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接點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接點​​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接點​​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接點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接點​​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​​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​​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​​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cxnSp>
        <p:nvCxnSpPr>
          <p:cNvPr id="148" name="直線接點​​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6000" dirty="0"/>
              <a:t>Visualization of Internal Blockchain Processes</a:t>
            </a:r>
            <a:endParaRPr lang="zh-TW" altLang="en-US" sz="6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69978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Shao-Chun Ma</a:t>
            </a:r>
          </a:p>
          <a:p>
            <a:pPr algn="ctr" rtl="0"/>
            <a:fld id="{9DBEB1E2-CC3A-422D-B9BF-A8EAD2379966}" type="datetime4">
              <a:rPr lang="en-US" altLang="zh-TW"/>
              <a:t>July 18, 2018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1CA20D-7F5D-4E08-AA08-4A33666F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Blockchain Visualization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D509AF8-C331-4880-85C2-C8C808B3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Analysis method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0B3886-5632-44F8-AEB5-84D8083F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Related Works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BC8F9C-38F5-4E80-96A1-8AD585F4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F17CBB-0C0F-4CAF-A2C2-37D283A9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99" y="2347139"/>
            <a:ext cx="3179834" cy="30781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9FD268-C4C8-4275-9E06-9B99A2A8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59" y="2393523"/>
            <a:ext cx="4400901" cy="298535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9F46D4-B0F4-4440-B52C-B61A42DF37CE}"/>
              </a:ext>
            </a:extLst>
          </p:cNvPr>
          <p:cNvSpPr txBox="1"/>
          <p:nvPr/>
        </p:nvSpPr>
        <p:spPr>
          <a:xfrm>
            <a:off x="3125228" y="5791197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McGinn</a:t>
            </a:r>
            <a:r>
              <a:rPr lang="zh-TW" altLang="en-US" sz="1200" dirty="0"/>
              <a:t> </a:t>
            </a:r>
            <a:r>
              <a:rPr lang="en-US" altLang="zh-TW" sz="1200" dirty="0"/>
              <a:t>2016</a:t>
            </a:r>
            <a:endParaRPr lang="zh-TW" alt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8B4A8E-4283-40BC-8BB3-5A1A20C63260}"/>
              </a:ext>
            </a:extLst>
          </p:cNvPr>
          <p:cNvSpPr txBox="1"/>
          <p:nvPr/>
        </p:nvSpPr>
        <p:spPr>
          <a:xfrm>
            <a:off x="8032130" y="5791196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err="1"/>
              <a:t>Saublet</a:t>
            </a:r>
            <a:r>
              <a:rPr lang="zh-TW" altLang="en-US" sz="1200" dirty="0"/>
              <a:t> </a:t>
            </a:r>
            <a:r>
              <a:rPr lang="en-US" altLang="zh-TW" sz="1200" dirty="0"/>
              <a:t>2015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70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1CA20D-7F5D-4E08-AA08-4A33666F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Blockchain Visualization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D509AF8-C331-4880-85C2-C8C808B3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Analysis method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0B3886-5632-44F8-AEB5-84D8083F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Related Works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BC8F9C-38F5-4E80-96A1-8AD585F4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11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F17CBB-0C0F-4CAF-A2C2-37D283A9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09" y="2651335"/>
            <a:ext cx="4530211" cy="21670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9FD268-C4C8-4275-9E06-9B99A2A8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57" y="2499245"/>
            <a:ext cx="4400901" cy="247163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9F46D4-B0F4-4440-B52C-B61A42DF37CE}"/>
              </a:ext>
            </a:extLst>
          </p:cNvPr>
          <p:cNvSpPr txBox="1"/>
          <p:nvPr/>
        </p:nvSpPr>
        <p:spPr>
          <a:xfrm>
            <a:off x="3172515" y="5791196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/>
              <a:t>Fleder</a:t>
            </a:r>
            <a:r>
              <a:rPr lang="zh-TW" altLang="en-US" sz="1200" dirty="0"/>
              <a:t> </a:t>
            </a:r>
            <a:r>
              <a:rPr lang="en-US" altLang="zh-TW" sz="1200" dirty="0"/>
              <a:t>2015</a:t>
            </a:r>
            <a:endParaRPr lang="zh-TW" alt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8B4A8E-4283-40BC-8BB3-5A1A20C63260}"/>
              </a:ext>
            </a:extLst>
          </p:cNvPr>
          <p:cNvSpPr txBox="1"/>
          <p:nvPr/>
        </p:nvSpPr>
        <p:spPr>
          <a:xfrm>
            <a:off x="7964000" y="5791196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Baumann</a:t>
            </a:r>
            <a:r>
              <a:rPr lang="zh-TW" altLang="en-US" sz="1200" dirty="0"/>
              <a:t> </a:t>
            </a:r>
            <a:r>
              <a:rPr lang="en-US" altLang="zh-TW" sz="1200" dirty="0"/>
              <a:t>2014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136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6B18F-3C16-4734-A700-89B41DD8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005F1D-C6A1-41CC-BCE0-24251F07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Problems:</a:t>
            </a:r>
          </a:p>
          <a:p>
            <a:pPr lvl="1"/>
            <a:r>
              <a:rPr lang="en-US" altLang="zh-TW" dirty="0"/>
              <a:t>No forks</a:t>
            </a:r>
          </a:p>
          <a:p>
            <a:pPr lvl="1"/>
            <a:r>
              <a:rPr lang="en-US" altLang="zh-TW" dirty="0"/>
              <a:t>Static information</a:t>
            </a:r>
          </a:p>
          <a:p>
            <a:pPr lvl="1"/>
            <a:r>
              <a:rPr lang="en-US" altLang="zh-TW" dirty="0"/>
              <a:t>Cannot identify the influence of different mining strategies and network latency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321581-06EB-4607-BA9E-0B88B8BE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33F192-5FAE-498F-A798-2C90D698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Related 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68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50088-CA9C-4B09-BA83-FC81792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41E776-C439-4CE9-84A0-396AD599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Nodes: a transaction generator, miners, nonminers</a:t>
            </a:r>
          </a:p>
          <a:p>
            <a:r>
              <a:rPr lang="en-US" altLang="zh-TW" dirty="0"/>
              <a:t>Network latency</a:t>
            </a:r>
          </a:p>
          <a:p>
            <a:r>
              <a:rPr lang="en-US" altLang="zh-TW" dirty="0"/>
              <a:t>Miners have different mining strategies</a:t>
            </a:r>
          </a:p>
          <a:p>
            <a:r>
              <a:rPr lang="en-US" altLang="zh-TW" dirty="0"/>
              <a:t>An application which can display the mining activities step by step</a:t>
            </a:r>
          </a:p>
          <a:p>
            <a:r>
              <a:rPr lang="en-US" altLang="zh-TW" dirty="0"/>
              <a:t>Upload a predefined file to replay the same mining processes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6AB658-D23D-48F3-97D5-647896E4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13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B4DB52-176C-41D1-956F-0202927F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/>
              <a:t>Methodology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40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8E6E806B-FEF5-4008-BEAD-DEAE9842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Factors</a:t>
            </a:r>
            <a:endParaRPr lang="zh-TW" altLang="en-US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BF786E38-F534-47D4-AAFC-C896A429C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Network Latency</a:t>
            </a:r>
            <a:endParaRPr lang="zh-TW" altLang="en-US" dirty="0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CF2EC0A-426F-4008-99B0-F06048CA9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Transaction generator ⇒ Miners</a:t>
            </a:r>
          </a:p>
          <a:p>
            <a:r>
              <a:rPr lang="en-US" altLang="zh-TW" dirty="0"/>
              <a:t>Miners ⇔ Nonminers</a:t>
            </a:r>
          </a:p>
          <a:p>
            <a:endParaRPr lang="zh-TW" altLang="en-US" dirty="0"/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7F76E9C1-057F-41AA-8901-5CAC88F4F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Mining Strategy</a:t>
            </a:r>
            <a:endParaRPr lang="zh-TW" altLang="en-US" dirty="0"/>
          </a:p>
        </p:txBody>
      </p:sp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3D136A6-2FC1-4C22-B582-4C2A4B2C39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/>
              <a:t>Minimum value of transactions</a:t>
            </a:r>
          </a:p>
          <a:p>
            <a:r>
              <a:rPr lang="en-US" altLang="zh-TW" dirty="0"/>
              <a:t>Number of mined transactions in a block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D80124-1476-49DB-A8E0-A6F6E93B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CDCA89-090A-490A-983C-0A40C019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14</a:t>
            </a:fld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06148D7-A82A-492E-B075-53F47612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44" y="3429000"/>
            <a:ext cx="326771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 Architecture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Blockchain simulation: based on the multi-agent system</a:t>
            </a:r>
          </a:p>
          <a:p>
            <a:r>
              <a:rPr lang="en-US" altLang="zh-TW" dirty="0"/>
              <a:t>Watchdog: monitoring the blockchain system</a:t>
            </a:r>
          </a:p>
          <a:p>
            <a:r>
              <a:rPr lang="en-US" altLang="zh-TW" dirty="0"/>
              <a:t>Visualizer: visualizing the mining processes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Methodology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15</a:t>
            </a:fld>
            <a:endParaRPr lang="zh-TW" altLang="en-US" dirty="0"/>
          </a:p>
        </p:txBody>
      </p: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C2331268-D167-4700-BB0D-83AA09D5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38" y="3532081"/>
            <a:ext cx="6414524" cy="24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Beginning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Application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16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38" y="2567642"/>
            <a:ext cx="6528723" cy="32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After mining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Application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17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38" y="2567643"/>
            <a:ext cx="6528723" cy="32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0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Settings (Transaction Generator)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</a:t>
            </a:r>
          </a:p>
          <a:p>
            <a:r>
              <a:rPr lang="en-US" altLang="zh-TW" dirty="0"/>
              <a:t>Network Delay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Application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18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Settings (Miner)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</a:t>
            </a:r>
          </a:p>
          <a:p>
            <a:r>
              <a:rPr lang="en-US" altLang="zh-TW" dirty="0"/>
              <a:t>Name</a:t>
            </a:r>
          </a:p>
          <a:p>
            <a:r>
              <a:rPr lang="en-US" altLang="zh-TW" dirty="0"/>
              <a:t>Color</a:t>
            </a:r>
          </a:p>
          <a:p>
            <a:r>
              <a:rPr lang="en-US" altLang="zh-TW" dirty="0"/>
              <a:t>Network Delay</a:t>
            </a:r>
          </a:p>
          <a:p>
            <a:r>
              <a:rPr lang="en-US" altLang="zh-TW" dirty="0"/>
              <a:t>Mining Strategy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Application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19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Introduction</a:t>
            </a:r>
          </a:p>
          <a:p>
            <a:pPr rtl="0"/>
            <a:r>
              <a:rPr lang="en-US" altLang="zh-TW" dirty="0"/>
              <a:t>Related Works</a:t>
            </a:r>
          </a:p>
          <a:p>
            <a:r>
              <a:rPr lang="en-US" altLang="zh-TW" dirty="0"/>
              <a:t>Methodology</a:t>
            </a:r>
          </a:p>
          <a:p>
            <a:r>
              <a:rPr lang="en-US" altLang="zh-TW" dirty="0"/>
              <a:t>Application</a:t>
            </a:r>
          </a:p>
          <a:p>
            <a:r>
              <a:rPr lang="en-US" altLang="zh-TW" dirty="0"/>
              <a:t>Scenarios</a:t>
            </a:r>
          </a:p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4BB962-4F0B-4993-97AD-4AA4642A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5BCB2D-3190-4445-8AF8-8BB89EAD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Settings (Nonminer)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ID</a:t>
            </a:r>
          </a:p>
          <a:p>
            <a:r>
              <a:rPr lang="en-US" altLang="zh-TW" dirty="0"/>
              <a:t>Name</a:t>
            </a:r>
          </a:p>
          <a:p>
            <a:r>
              <a:rPr lang="en-US" altLang="zh-TW" dirty="0"/>
              <a:t>Network Delay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Application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20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Influence of Mining Strategy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FFF4-8648-4A45-AF7A-EE96C3D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miners: Alice, Bob, Charlie</a:t>
            </a:r>
          </a:p>
          <a:p>
            <a:r>
              <a:rPr lang="en-US" altLang="zh-TW" dirty="0"/>
              <a:t>Alice mines very fast because Alice’s minimum value of transactions and number of mined transactions are set to the </a:t>
            </a:r>
            <a:r>
              <a:rPr lang="en-US" altLang="zh-TW"/>
              <a:t>lowest comparing </a:t>
            </a:r>
            <a:r>
              <a:rPr lang="en-US" altLang="zh-TW" dirty="0"/>
              <a:t>to Bob’s and Charlie’s</a:t>
            </a:r>
          </a:p>
          <a:p>
            <a:r>
              <a:rPr lang="en-US" altLang="zh-TW" dirty="0"/>
              <a:t>The network latency is low, so the publish of blocks is fast</a:t>
            </a:r>
          </a:p>
          <a:p>
            <a:r>
              <a:rPr lang="en-US" altLang="zh-TW" dirty="0"/>
              <a:t>The computing powers are the same</a:t>
            </a:r>
          </a:p>
          <a:p>
            <a:r>
              <a:rPr lang="en-US" altLang="zh-TW" dirty="0"/>
              <a:t>As a result, Alice added blocks to the blockchain faster than Bob and Charlie did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D28620-16EE-4C24-9CCC-305BCADB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48D97C-983E-4A07-84AB-E97D6C0E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Scenario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35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Influence of Mining Strategy</a:t>
            </a:r>
            <a:endParaRPr lang="zh-TW" altLang="en-US" dirty="0"/>
          </a:p>
        </p:txBody>
      </p:sp>
      <p:pic>
        <p:nvPicPr>
          <p:cNvPr id="4" name="fast miner">
            <a:hlinkClick r:id="" action="ppaction://media"/>
            <a:extLst>
              <a:ext uri="{FF2B5EF4-FFF2-40B4-BE49-F238E27FC236}">
                <a16:creationId xmlns:a16="http://schemas.microsoft.com/office/drawing/2014/main" id="{36DEBFCE-5518-43F3-AB8A-68FC0DF34F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1981200"/>
            <a:ext cx="6773863" cy="3810000"/>
          </a:xfr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B3958C7-22AA-477C-8A7B-4AF8AD01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47D6E-8B67-41F2-9EEC-1653420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Scenario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3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Influence of Network Latency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FFF4-8648-4A45-AF7A-EE96C3D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miners: Alice, Bob, Charlie</a:t>
            </a:r>
          </a:p>
          <a:p>
            <a:r>
              <a:rPr lang="en-US" altLang="zh-TW" dirty="0"/>
              <a:t>The network latency is very high</a:t>
            </a:r>
          </a:p>
          <a:p>
            <a:r>
              <a:rPr lang="en-US" altLang="zh-TW" dirty="0"/>
              <a:t>The mining time is shorter than the network latency</a:t>
            </a:r>
          </a:p>
          <a:p>
            <a:r>
              <a:rPr lang="en-US" altLang="zh-TW" dirty="0"/>
              <a:t>The mining strategies are the same</a:t>
            </a:r>
          </a:p>
          <a:p>
            <a:r>
              <a:rPr lang="en-US" altLang="zh-TW" dirty="0"/>
              <a:t>As a result, the three miners are divided into three groups which work on their own longest blockchain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A22F7D-94D1-43F3-A6C7-12DDAA2F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23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394484-8C93-4766-AB5A-42A630F2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Scenario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6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Influence of Network Latency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E70198-2A9F-4A55-878D-792FB03E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9CAB00-03EE-4F9E-BD3C-502531C8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Scenario</a:t>
            </a:r>
            <a:endParaRPr lang="zh-TW" altLang="en-US" dirty="0"/>
          </a:p>
        </p:txBody>
      </p:sp>
      <p:pic>
        <p:nvPicPr>
          <p:cNvPr id="8" name="forks2">
            <a:hlinkClick r:id="" action="ppaction://media"/>
            <a:extLst>
              <a:ext uri="{FF2B5EF4-FFF2-40B4-BE49-F238E27FC236}">
                <a16:creationId xmlns:a16="http://schemas.microsoft.com/office/drawing/2014/main" id="{40D2D4BF-1437-466B-881F-AE9877A59D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1981200"/>
            <a:ext cx="6773863" cy="3810000"/>
          </a:xfrm>
        </p:spPr>
      </p:pic>
    </p:spTree>
    <p:extLst>
      <p:ext uri="{BB962C8B-B14F-4D97-AF65-F5344CB8AC3E}">
        <p14:creationId xmlns:p14="http://schemas.microsoft.com/office/powerpoint/2010/main" val="12483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31F0E4-5D32-4FE8-BD52-67DDF1D2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Influence of Network Latency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16970-EA7A-4F07-A04E-CE3108427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Problem: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forks</a:t>
            </a:r>
            <a:r>
              <a:rPr lang="zh-TW" altLang="en-US" dirty="0"/>
              <a:t> </a:t>
            </a:r>
            <a:r>
              <a:rPr lang="en-US" altLang="zh-TW" dirty="0"/>
              <a:t>cannot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merged afterward</a:t>
            </a:r>
          </a:p>
          <a:p>
            <a:r>
              <a:rPr lang="en-US" altLang="zh-TW" dirty="0"/>
              <a:t>Reason: The parameters are fixed during the process</a:t>
            </a:r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6A7726-B91E-4C4A-9D1A-B56136EE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83" y="2925581"/>
            <a:ext cx="5094433" cy="28656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4E32B-7A02-439F-9E14-FB41AFA9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25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FB2B9E-ECF4-48EE-B393-B3331BF6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Scenario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55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89B72-A224-4723-B3D2-90301F62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61594-B7D5-48B6-AD4A-EA4E69F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mining processes are influenced by mining strategies and network latency</a:t>
            </a:r>
          </a:p>
          <a:p>
            <a:r>
              <a:rPr lang="en-US" altLang="zh-TW" dirty="0"/>
              <a:t>Real-time visualization which displays the mining processes step by step for each node</a:t>
            </a:r>
          </a:p>
          <a:p>
            <a:r>
              <a:rPr lang="en-US" altLang="zh-TW" dirty="0"/>
              <a:t>Future work</a:t>
            </a:r>
          </a:p>
          <a:p>
            <a:pPr lvl="1"/>
            <a:r>
              <a:rPr lang="en-US" altLang="zh-TW" dirty="0"/>
              <a:t>Add different consensus protocols (e.g., proof-of-stake)</a:t>
            </a:r>
          </a:p>
          <a:p>
            <a:pPr lvl="1"/>
            <a:r>
              <a:rPr lang="en-US" altLang="zh-TW" dirty="0"/>
              <a:t>Add malicious nodes</a:t>
            </a:r>
          </a:p>
          <a:p>
            <a:pPr lvl="1"/>
            <a:r>
              <a:rPr lang="en-US" altLang="zh-TW" dirty="0"/>
              <a:t>Dynamic nodes: jump in and out at any time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3548A-82F7-4BE9-83D1-FADED850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26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59780-B831-4D7F-A5C8-C31A05E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Summary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605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AA6B8F-4A89-4C3D-A14B-93EA2AC8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7A71F1-5D49-4D9C-A26B-B5AFCAAB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a proof-of-work blockchain network, miners compete with each other by adding blocks on the top of the longest blockchain</a:t>
            </a:r>
          </a:p>
          <a:p>
            <a:r>
              <a:rPr lang="en-US" altLang="zh-TW" dirty="0"/>
              <a:t>Network latency between nodes</a:t>
            </a:r>
          </a:p>
          <a:p>
            <a:r>
              <a:rPr lang="en-US" altLang="zh-TW" dirty="0"/>
              <a:t>Miners have different mining strategies</a:t>
            </a:r>
          </a:p>
          <a:p>
            <a:pPr lvl="1"/>
            <a:r>
              <a:rPr lang="en-US" altLang="zh-TW" dirty="0"/>
              <a:t>e.g., the minimum value of the mined transactions</a:t>
            </a:r>
          </a:p>
          <a:p>
            <a:r>
              <a:rPr lang="en-US" altLang="zh-TW" dirty="0"/>
              <a:t>Visualize the mining processes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DF73FC-C5AC-4C1E-A846-C9B79677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3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CF09BC-2091-4780-AFBE-92D191F5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54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Blockchain Visualization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Cube: block</a:t>
            </a:r>
          </a:p>
          <a:p>
            <a:r>
              <a:rPr lang="en-US" altLang="zh-TW" dirty="0"/>
              <a:t>Balls: transactions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Blue dots: nodes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/>
              <a:t>Related Works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199"/>
            <a:ext cx="4677434" cy="21608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81199"/>
            <a:ext cx="4575390" cy="23436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807834" y="5791200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https://bitbonkers.com/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634210" y="5791199"/>
            <a:ext cx="195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https://bitnodes.earn.com/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495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Blockchain Visualization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Buildings: blocks</a:t>
            </a:r>
          </a:p>
          <a:p>
            <a:r>
              <a:rPr lang="en-US" altLang="zh-TW" dirty="0"/>
              <a:t>Road: chain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Root: transaction</a:t>
            </a:r>
          </a:p>
          <a:p>
            <a:r>
              <a:rPr lang="en-US" altLang="zh-TW" dirty="0"/>
              <a:t>Leaves: outputs of transaction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Related Works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5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10" y="1981199"/>
            <a:ext cx="4374180" cy="21608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60" y="2228415"/>
            <a:ext cx="4734940" cy="167246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5968" y="5791199"/>
            <a:ext cx="1566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http://bitcoincity.info/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591378" y="5791199"/>
            <a:ext cx="2038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https://www.blockseer.com/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13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Blockchain Visualization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Cells: transactions</a:t>
            </a:r>
          </a:p>
          <a:p>
            <a:r>
              <a:rPr lang="en-US" altLang="zh-TW" dirty="0"/>
              <a:t>Green dots: outputs of transaction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Big Bang</a:t>
            </a:r>
          </a:p>
          <a:p>
            <a:r>
              <a:rPr lang="en-US" altLang="zh-TW" dirty="0"/>
              <a:t>Dots: blocks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Related Works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6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93002"/>
            <a:ext cx="4527172" cy="14169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81199"/>
            <a:ext cx="4572000" cy="22598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406238" y="5802383"/>
            <a:ext cx="235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https://dailyblockchain.github.io/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6745792" y="5791200"/>
            <a:ext cx="372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https://info.elliptic.co/hubfs/big-bang/bigbang-v1.html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699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Blockchain Visualization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Circles: transactions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Green cubes: blocks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Related Works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198"/>
            <a:ext cx="4566451" cy="20287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22" y="1979101"/>
            <a:ext cx="4281289" cy="202240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2004" y="5791198"/>
            <a:ext cx="1773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http://bitcoin.interaqt.nl/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726756" y="5791198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https://blocks.wizb.it/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49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1CA20D-7F5D-4E08-AA08-4A33666F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Blockchain Visualization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D509AF8-C331-4880-85C2-C8C808B3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Tableau method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0B3886-5632-44F8-AEB5-84D8083F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Related Works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BC8F9C-38F5-4E80-96A1-8AD585F4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8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F17CBB-0C0F-4CAF-A2C2-37D283A9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48" y="2764177"/>
            <a:ext cx="4773336" cy="18225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9FD268-C4C8-4275-9E06-9B99A2A8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671" y="2417975"/>
            <a:ext cx="5098081" cy="25062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9F46D4-B0F4-4440-B52C-B61A42DF37CE}"/>
              </a:ext>
            </a:extLst>
          </p:cNvPr>
          <p:cNvSpPr txBox="1"/>
          <p:nvPr/>
        </p:nvSpPr>
        <p:spPr>
          <a:xfrm>
            <a:off x="2726468" y="5791197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https://blockchain.info/</a:t>
            </a:r>
            <a:endParaRPr lang="zh-TW" alt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8B4A8E-4283-40BC-8BB3-5A1A20C63260}"/>
              </a:ext>
            </a:extLst>
          </p:cNvPr>
          <p:cNvSpPr txBox="1"/>
          <p:nvPr/>
        </p:nvSpPr>
        <p:spPr>
          <a:xfrm>
            <a:off x="7752160" y="5791197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https://etherscan.io/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8667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C81CA20D-7F5D-4E08-AA08-4A33666F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Blockchain Visualization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D509AF8-C331-4880-85C2-C8C808B3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Analysis method</a:t>
            </a:r>
          </a:p>
          <a:p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0B3886-5632-44F8-AEB5-84D8083F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/>
              <a:t>Related Works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BC8F9C-38F5-4E80-96A1-8AD585F4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9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F17CBB-0C0F-4CAF-A2C2-37D283A9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93" y="2500538"/>
            <a:ext cx="3873861" cy="277132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9FD268-C4C8-4275-9E06-9B99A2A8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671" y="2500538"/>
            <a:ext cx="5098081" cy="230884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9F46D4-B0F4-4440-B52C-B61A42DF37CE}"/>
              </a:ext>
            </a:extLst>
          </p:cNvPr>
          <p:cNvSpPr txBox="1"/>
          <p:nvPr/>
        </p:nvSpPr>
        <p:spPr>
          <a:xfrm>
            <a:off x="3038250" y="5791197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Battista</a:t>
            </a:r>
            <a:r>
              <a:rPr lang="zh-TW" altLang="en-US" sz="1200" dirty="0"/>
              <a:t> </a:t>
            </a:r>
            <a:r>
              <a:rPr lang="en-US" altLang="zh-TW" sz="1200" dirty="0"/>
              <a:t>2015</a:t>
            </a:r>
            <a:endParaRPr lang="zh-TW" altLang="en-US" sz="1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8B4A8E-4283-40BC-8BB3-5A1A20C63260}"/>
              </a:ext>
            </a:extLst>
          </p:cNvPr>
          <p:cNvSpPr txBox="1"/>
          <p:nvPr/>
        </p:nvSpPr>
        <p:spPr>
          <a:xfrm>
            <a:off x="8032132" y="5791197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err="1"/>
              <a:t>Kuzuno</a:t>
            </a:r>
            <a:r>
              <a:rPr lang="zh-TW" altLang="en-US" sz="1200" dirty="0"/>
              <a:t> </a:t>
            </a:r>
            <a:r>
              <a:rPr lang="en-US" altLang="zh-TW" sz="1200" dirty="0"/>
              <a:t>2017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508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0_TF03031015.potx" id="{BF811ECD-E1BE-401A-A894-0A76B7AE0225}" vid="{B4976558-16A3-4184-95EE-E77E856A39AA}"/>
    </a:ext>
  </a:extLst>
</a:theme>
</file>

<file path=ppt/theme/theme2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1636</TotalTime>
  <Words>621</Words>
  <Application>Microsoft Office PowerPoint</Application>
  <PresentationFormat>寬螢幕</PresentationFormat>
  <Paragraphs>212</Paragraphs>
  <Slides>26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0" baseType="lpstr">
      <vt:lpstr>Microsoft JhengHei UI</vt:lpstr>
      <vt:lpstr>微軟正黑體</vt:lpstr>
      <vt:lpstr>Arial</vt:lpstr>
      <vt:lpstr>菱格線條 16x9</vt:lpstr>
      <vt:lpstr>Visualization of Internal Blockchain Processes</vt:lpstr>
      <vt:lpstr>Agenda</vt:lpstr>
      <vt:lpstr>Motivation</vt:lpstr>
      <vt:lpstr>Blockchain Visualization</vt:lpstr>
      <vt:lpstr>Blockchain Visualization</vt:lpstr>
      <vt:lpstr>Blockchain Visualization</vt:lpstr>
      <vt:lpstr>Blockchain Visualization</vt:lpstr>
      <vt:lpstr>Blockchain Visualization</vt:lpstr>
      <vt:lpstr>Blockchain Visualization</vt:lpstr>
      <vt:lpstr>Blockchain Visualization</vt:lpstr>
      <vt:lpstr>Blockchain Visualization</vt:lpstr>
      <vt:lpstr>Related Works</vt:lpstr>
      <vt:lpstr>Overview</vt:lpstr>
      <vt:lpstr>Factors</vt:lpstr>
      <vt:lpstr>Application Architecture</vt:lpstr>
      <vt:lpstr>Visualization</vt:lpstr>
      <vt:lpstr>Visualization</vt:lpstr>
      <vt:lpstr>Settings (Transaction Generator)</vt:lpstr>
      <vt:lpstr>Settings (Miner)</vt:lpstr>
      <vt:lpstr>Settings (Nonminer)</vt:lpstr>
      <vt:lpstr>Influence of Mining Strategy</vt:lpstr>
      <vt:lpstr>Influence of Mining Strategy</vt:lpstr>
      <vt:lpstr>Influence of Network Latency</vt:lpstr>
      <vt:lpstr>Influence of Network Latency</vt:lpstr>
      <vt:lpstr>Influence of Network Latency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Internal Blockchain Processes</dc:title>
  <dc:creator>韶均 馬</dc:creator>
  <cp:lastModifiedBy>韶均 馬</cp:lastModifiedBy>
  <cp:revision>43</cp:revision>
  <dcterms:created xsi:type="dcterms:W3CDTF">2018-07-03T19:29:59Z</dcterms:created>
  <dcterms:modified xsi:type="dcterms:W3CDTF">2018-07-18T21:24:03Z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